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ZETH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625" autoAdjust="0"/>
  </p:normalViewPr>
  <p:slideViewPr>
    <p:cSldViewPr>
      <p:cViewPr varScale="1">
        <p:scale>
          <a:sx n="71" d="100"/>
          <a:sy n="71" d="100"/>
        </p:scale>
        <p:origin x="-135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E547-37BA-451D-A8F1-ACB6CCB2CAB6}" type="datetimeFigureOut">
              <a:rPr lang="es-ES" smtClean="0"/>
              <a:t>20/11/2012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09FD-2845-437C-A617-478E52345870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E547-37BA-451D-A8F1-ACB6CCB2CAB6}" type="datetimeFigureOut">
              <a:rPr lang="es-ES" smtClean="0"/>
              <a:t>20/11/2012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09FD-2845-437C-A617-478E52345870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E547-37BA-451D-A8F1-ACB6CCB2CAB6}" type="datetimeFigureOut">
              <a:rPr lang="es-ES" smtClean="0"/>
              <a:t>20/11/2012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09FD-2845-437C-A617-478E52345870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E547-37BA-451D-A8F1-ACB6CCB2CAB6}" type="datetimeFigureOut">
              <a:rPr lang="es-ES" smtClean="0"/>
              <a:t>20/11/2012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09FD-2845-437C-A617-478E52345870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E547-37BA-451D-A8F1-ACB6CCB2CAB6}" type="datetimeFigureOut">
              <a:rPr lang="es-ES" smtClean="0"/>
              <a:t>20/11/2012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09FD-2845-437C-A617-478E52345870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E547-37BA-451D-A8F1-ACB6CCB2CAB6}" type="datetimeFigureOut">
              <a:rPr lang="es-ES" smtClean="0"/>
              <a:t>20/11/2012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09FD-2845-437C-A617-478E52345870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E547-37BA-451D-A8F1-ACB6CCB2CAB6}" type="datetimeFigureOut">
              <a:rPr lang="es-ES" smtClean="0"/>
              <a:t>20/11/2012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09FD-2845-437C-A617-478E52345870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E547-37BA-451D-A8F1-ACB6CCB2CAB6}" type="datetimeFigureOut">
              <a:rPr lang="es-ES" smtClean="0"/>
              <a:t>20/11/2012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09FD-2845-437C-A617-478E52345870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E547-37BA-451D-A8F1-ACB6CCB2CAB6}" type="datetimeFigureOut">
              <a:rPr lang="es-ES" smtClean="0"/>
              <a:t>20/11/2012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09FD-2845-437C-A617-478E52345870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E547-37BA-451D-A8F1-ACB6CCB2CAB6}" type="datetimeFigureOut">
              <a:rPr lang="es-ES" smtClean="0"/>
              <a:t>20/11/2012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09FD-2845-437C-A617-478E52345870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E547-37BA-451D-A8F1-ACB6CCB2CAB6}" type="datetimeFigureOut">
              <a:rPr lang="es-ES" smtClean="0"/>
              <a:t>20/11/2012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09FD-2845-437C-A617-478E52345870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3E547-37BA-451D-A8F1-ACB6CCB2CAB6}" type="datetimeFigureOut">
              <a:rPr lang="es-ES" smtClean="0"/>
              <a:t>20/11/2012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C09FD-2845-437C-A617-478E52345870}" type="slidenum">
              <a:rPr lang="es-ES" smtClean="0"/>
              <a:t>‹Nº›</a:t>
            </a:fld>
            <a:endParaRPr lang="es-E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31640" y="188640"/>
            <a:ext cx="7772400" cy="993353"/>
          </a:xfrm>
        </p:spPr>
        <p:txBody>
          <a:bodyPr>
            <a:normAutofit/>
          </a:bodyPr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 DE NEWTON 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5733256"/>
            <a:ext cx="6400800" cy="720080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chemeClr val="tx1"/>
                </a:solidFill>
              </a:rPr>
              <a:t>POR: LIZETH CALDERON GARCIA</a:t>
            </a:r>
            <a:endParaRPr lang="es-ES" sz="2800" dirty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496855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40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GRAPHMATICA</a:t>
            </a:r>
            <a:endParaRPr lang="es-E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700808"/>
                <a:ext cx="7125112" cy="1872208"/>
              </a:xfrm>
            </p:spPr>
            <p:txBody>
              <a:bodyPr/>
              <a:lstStyle/>
              <a:p>
                <a:pPr algn="just"/>
                <a:r>
                  <a:rPr lang="es-ES" dirty="0" smtClean="0"/>
                  <a:t>Despues de graficar en graphmatica, podemos darle la opción zoom y podemos observar como la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s-E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s-E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s-E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s-E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s-ES" b="0" i="1" smtClean="0">
                        <a:latin typeface="Cambria Math"/>
                      </a:rPr>
                      <m:t>−2</m:t>
                    </m:r>
                  </m:oMath>
                </a14:m>
                <a:r>
                  <a:rPr lang="es-ES" dirty="0" smtClean="0"/>
                  <a:t> corta al eje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𝑥</m:t>
                    </m:r>
                    <m:r>
                      <a:rPr lang="es-E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s-ES" dirty="0" smtClean="0"/>
                  <a:t> en 1,4. y la tangente en 1,5. Figura 1.2</a:t>
                </a:r>
                <a:endParaRPr lang="es-ES" dirty="0"/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700808"/>
                <a:ext cx="7125112" cy="1872208"/>
              </a:xfrm>
              <a:blipFill rotWithShape="1">
                <a:blip r:embed="rId2"/>
                <a:stretch>
                  <a:fillRect l="-428" r="-77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2" t="13258" b="7765"/>
          <a:stretch/>
        </p:blipFill>
        <p:spPr bwMode="auto">
          <a:xfrm>
            <a:off x="611560" y="3284984"/>
            <a:ext cx="468052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724128" y="544522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Figura 1.2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4761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BIBLIOGRAFIA.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784974"/>
            <a:ext cx="7125112" cy="4020289"/>
          </a:xfrm>
        </p:spPr>
        <p:txBody>
          <a:bodyPr>
            <a:normAutofit fontScale="92500"/>
          </a:bodyPr>
          <a:lstStyle/>
          <a:p>
            <a:pPr lvl="0" algn="just"/>
            <a:r>
              <a:rPr lang="es-ES" sz="2400" dirty="0">
                <a:latin typeface="Arial" pitchFamily="34" charset="0"/>
                <a:cs typeface="Arial" pitchFamily="34" charset="0"/>
              </a:rPr>
              <a:t>LARSON, Ron; EDWARDS, Bruce. Calculo. Novena edición. (Método de Newton pg.  229) Mc Graw Hill 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sz="2400" b="1" dirty="0" smtClean="0"/>
              <a:t>     </a:t>
            </a:r>
            <a:r>
              <a:rPr lang="es-ES" sz="3500" dirty="0" smtClean="0">
                <a:latin typeface="+mj-lt"/>
              </a:rPr>
              <a:t>CIBERGRAFIA.</a:t>
            </a:r>
            <a:endParaRPr lang="es-ES" sz="3500" dirty="0">
              <a:latin typeface="+mj-lt"/>
            </a:endParaRPr>
          </a:p>
          <a:p>
            <a:r>
              <a:rPr lang="es-ES" sz="2400" b="1" dirty="0">
                <a:latin typeface="Arial" pitchFamily="34" charset="0"/>
                <a:cs typeface="Arial" pitchFamily="34" charset="0"/>
              </a:rPr>
              <a:t>http://www.youtube.com/watch?v=UI9s9rEvnRw</a:t>
            </a:r>
          </a:p>
          <a:p>
            <a:pPr marL="0" lvl="0" indent="0" algn="just">
              <a:buNone/>
            </a:pPr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9051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412776"/>
            <a:ext cx="7776864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1500" dirty="0" smtClean="0">
                <a:latin typeface="Curlz MT" pitchFamily="82" charset="0"/>
              </a:rPr>
              <a:t>GRACIAS…</a:t>
            </a:r>
            <a:endParaRPr lang="es-ES" sz="11500" dirty="0">
              <a:latin typeface="Curlz M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357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76672"/>
            <a:ext cx="7704856" cy="1080120"/>
          </a:xfrm>
        </p:spPr>
        <p:txBody>
          <a:bodyPr>
            <a:prstTxWarp prst="textStop">
              <a:avLst/>
            </a:prstTxWarp>
          </a:bodyPr>
          <a:lstStyle/>
          <a:p>
            <a:r>
              <a:rPr lang="es-ES" sz="3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NOTA HISTORICA INTRODUCTORIA </a:t>
            </a:r>
            <a:endParaRPr lang="es-ES" sz="36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2132856"/>
            <a:ext cx="7125112" cy="386995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800" dirty="0" smtClean="0"/>
              <a:t>El método de Newton también es conocido como el  método de Joseph Raphson; ya que Newton escribió el método en su libro en 1671 y no lo publico hasta 1736, entre tanto Raphson publico un articulo  que describía el método , el cual era  similar al de Newton, por esta razón también es conocido como el método de </a:t>
            </a:r>
            <a:r>
              <a:rPr lang="es-ES" sz="2800" dirty="0"/>
              <a:t>Joseph </a:t>
            </a:r>
            <a:r>
              <a:rPr lang="es-ES" sz="2800" dirty="0" smtClean="0"/>
              <a:t>Raphson.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085882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76672"/>
            <a:ext cx="7125113" cy="924475"/>
          </a:xfrm>
        </p:spPr>
        <p:txBody>
          <a:bodyPr/>
          <a:lstStyle/>
          <a:p>
            <a:r>
              <a:rPr lang="es-ES" dirty="0" smtClean="0"/>
              <a:t>HERRAMIENTA A  UTILIZAR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24744"/>
            <a:ext cx="7125112" cy="38884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800" dirty="0" smtClean="0"/>
              <a:t>La herramienta para enseñar el método de newton es  graphmatica, ya que esta  facilita la  realización de las graficas , además realiza las tangente de estas y la derivada las cuales son esenciales para el método de newton. </a:t>
            </a:r>
            <a:endParaRPr lang="es-ES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32" r="91030" b="25368"/>
          <a:stretch/>
        </p:blipFill>
        <p:spPr bwMode="auto">
          <a:xfrm>
            <a:off x="544706" y="4725144"/>
            <a:ext cx="2443118" cy="191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760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04664"/>
            <a:ext cx="7125113" cy="924475"/>
          </a:xfrm>
        </p:spPr>
        <p:txBody>
          <a:bodyPr/>
          <a:lstStyle/>
          <a:p>
            <a:pPr algn="ctr"/>
            <a:r>
              <a:rPr lang="es-ES" dirty="0" smtClean="0"/>
              <a:t>METODO DE NEWTON</a:t>
            </a:r>
            <a:endParaRPr lang="es-E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340768"/>
                <a:ext cx="7125112" cy="397942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s-ES" sz="2800" dirty="0" smtClean="0"/>
                  <a:t>El método de newton utiliza rectas tangentes para aproximar la grafica de la función cerca de sus intersecciones con el eje </a:t>
                </a:r>
                <a14:m>
                  <m:oMath xmlns:m="http://schemas.openxmlformats.org/officeDocument/2006/math">
                    <m:r>
                      <a:rPr lang="es-ES" sz="2800" b="0" i="1" smtClean="0">
                        <a:latin typeface="Cambria Math"/>
                      </a:rPr>
                      <m:t>𝑥</m:t>
                    </m:r>
                    <m:r>
                      <a:rPr lang="es-ES" sz="2800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s-ES" sz="2800" dirty="0" smtClean="0"/>
                  <a:t>y así aproximar los ceros reales de la función.</a:t>
                </a:r>
                <a:endParaRPr lang="es-ES" sz="2800" dirty="0"/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340768"/>
                <a:ext cx="7125112" cy="3979429"/>
              </a:xfrm>
              <a:blipFill rotWithShape="1">
                <a:blip r:embed="rId2"/>
                <a:stretch>
                  <a:fillRect l="-1711" r="-179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7277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843" y="332656"/>
            <a:ext cx="7125113" cy="924475"/>
          </a:xfrm>
        </p:spPr>
        <p:txBody>
          <a:bodyPr/>
          <a:lstStyle/>
          <a:p>
            <a:pPr algn="ctr"/>
            <a:r>
              <a:rPr lang="es-ES" sz="2800" dirty="0" smtClean="0"/>
              <a:t>¿COMO FUNCIONA EL METODO NEWTON ?</a:t>
            </a:r>
            <a:endParaRPr lang="es-E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988840"/>
                <a:ext cx="7125112" cy="4608512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es-ES" dirty="0" smtClean="0"/>
                  <a:t>La función 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s-ES" dirty="0" smtClean="0"/>
                  <a:t> que s continua en el intervalo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E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/>
                          </a:rPr>
                          <m:t>𝑎</m:t>
                        </m:r>
                        <m:r>
                          <a:rPr lang="es-ES" b="0" i="1" smtClean="0">
                            <a:latin typeface="Cambria Math"/>
                          </a:rPr>
                          <m:t>,</m:t>
                        </m:r>
                        <m:r>
                          <a:rPr lang="es-ES" b="0" i="1" smtClean="0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s-ES" dirty="0" smtClean="0"/>
                  <a:t> y derivable  en el intervalo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/>
                          </a:rPr>
                          <m:t>𝑎</m:t>
                        </m:r>
                        <m:r>
                          <a:rPr lang="es-ES" b="0" i="1" smtClean="0">
                            <a:latin typeface="Cambria Math"/>
                          </a:rPr>
                          <m:t>,</m:t>
                        </m:r>
                        <m:r>
                          <a:rPr lang="es-ES" b="0" i="1" smtClean="0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s-ES" dirty="0" smtClean="0"/>
                  <a:t> . Si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𝑓</m:t>
                    </m:r>
                    <m:r>
                      <a:rPr lang="es-ES" b="0" i="1" smtClean="0">
                        <a:latin typeface="Cambria Math"/>
                      </a:rPr>
                      <m:t>(</m:t>
                    </m:r>
                    <m:r>
                      <a:rPr lang="es-ES" b="0" i="1" smtClean="0">
                        <a:latin typeface="Cambria Math"/>
                      </a:rPr>
                      <m:t>𝑎</m:t>
                    </m:r>
                    <m:r>
                      <a:rPr lang="es-E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s-ES" dirty="0" smtClean="0"/>
                  <a:t> y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𝑓</m:t>
                    </m:r>
                    <m:r>
                      <a:rPr lang="es-ES" b="0" i="1" smtClean="0">
                        <a:latin typeface="Cambria Math"/>
                      </a:rPr>
                      <m:t>(</m:t>
                    </m:r>
                    <m:r>
                      <a:rPr lang="es-ES" b="0" i="1" smtClean="0">
                        <a:latin typeface="Cambria Math"/>
                      </a:rPr>
                      <m:t>𝑏</m:t>
                    </m:r>
                    <m:r>
                      <a:rPr lang="es-E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s-ES" dirty="0" smtClean="0"/>
                  <a:t> difieren en signo entonces, 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s-ES" dirty="0" smtClean="0"/>
                  <a:t> debe tener al menos un cero en el intervalo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(</m:t>
                    </m:r>
                    <m:r>
                      <a:rPr lang="es-ES" b="0" i="1" smtClean="0">
                        <a:latin typeface="Cambria Math"/>
                      </a:rPr>
                      <m:t>𝑎</m:t>
                    </m:r>
                    <m:r>
                      <a:rPr lang="es-ES" b="0" i="1" smtClean="0">
                        <a:latin typeface="Cambria Math"/>
                      </a:rPr>
                      <m:t>,</m:t>
                    </m:r>
                    <m:r>
                      <a:rPr lang="es-ES" b="0" i="1" smtClean="0">
                        <a:latin typeface="Cambria Math"/>
                      </a:rPr>
                      <m:t>𝑏</m:t>
                    </m:r>
                    <m:r>
                      <a:rPr lang="es-E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s-ES" dirty="0" smtClean="0"/>
                  <a:t>. En la figura (1.0) la recta tangente </a:t>
                </a:r>
                <a14:m>
                  <m:oMath xmlns:m="http://schemas.openxmlformats.org/officeDocument/2006/math">
                    <m:r>
                      <a:rPr lang="es-ES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s-E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s-E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s-ES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s-ES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s-E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s-E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s-ES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s-ES" dirty="0" smtClean="0">
                    <a:solidFill>
                      <a:schemeClr val="tx1"/>
                    </a:solidFill>
                  </a:rPr>
                  <a:t> cruzan por el eje </a:t>
                </a:r>
                <a14:m>
                  <m:oMath xmlns:m="http://schemas.openxmlformats.org/officeDocument/2006/math"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s-ES" dirty="0" smtClean="0">
                    <a:solidFill>
                      <a:schemeClr val="tx1"/>
                    </a:solidFill>
                  </a:rPr>
                  <a:t> en casi el mismo punto. Debido a que es muy fácil calcular la intersección con el eje </a:t>
                </a:r>
                <a14:m>
                  <m:oMath xmlns:m="http://schemas.openxmlformats.org/officeDocument/2006/math"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s-ES" dirty="0" smtClean="0">
                    <a:solidFill>
                      <a:schemeClr val="tx1"/>
                    </a:solidFill>
                  </a:rPr>
                  <a:t> de esta recta tangente, es posible utilizarla para la aproximación del cero de </a:t>
                </a:r>
                <a14:m>
                  <m:oMath xmlns:m="http://schemas.openxmlformats.org/officeDocument/2006/math"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s-ES" dirty="0" smtClean="0"/>
                  <a:t>. La pendiente de la tangente es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𝑓</m:t>
                    </m:r>
                    <m:r>
                      <a:rPr lang="es-ES" b="0" i="1" smtClean="0">
                        <a:latin typeface="Cambria Math"/>
                      </a:rPr>
                      <m:t>´ </m:t>
                    </m:r>
                    <m:d>
                      <m:dPr>
                        <m:ctrlPr>
                          <a:rPr lang="es-E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s-ES" dirty="0" smtClean="0"/>
                  <a:t> .En forma que el punto-pendiente , la ecuación de la recta tangente es en consecuencia.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/>
                        <m:t>𝑦</m:t>
                      </m:r>
                      <m:r>
                        <a:rPr lang="es-ES" i="1"/>
                        <m:t>−</m:t>
                      </m:r>
                      <m:r>
                        <a:rPr lang="es-ES" i="1"/>
                        <m:t>𝑓</m:t>
                      </m:r>
                      <m:d>
                        <m:dPr>
                          <m:ctrlPr>
                            <a:rPr lang="es-ES" i="1"/>
                          </m:ctrlPr>
                        </m:dPr>
                        <m:e>
                          <m:sSub>
                            <m:sSubPr>
                              <m:ctrlPr>
                                <a:rPr lang="es-ES" i="1"/>
                              </m:ctrlPr>
                            </m:sSubPr>
                            <m:e>
                              <m:r>
                                <a:rPr lang="es-ES" i="1"/>
                                <m:t>𝑥</m:t>
                              </m:r>
                            </m:e>
                            <m:sub>
                              <m:r>
                                <a:rPr lang="es-ES" i="1"/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s-ES" i="1"/>
                        <m:t>= </m:t>
                      </m:r>
                      <m:sSup>
                        <m:sSupPr>
                          <m:ctrlPr>
                            <a:rPr lang="es-ES" i="1"/>
                          </m:ctrlPr>
                        </m:sSupPr>
                        <m:e>
                          <m:r>
                            <a:rPr lang="es-ES" i="1"/>
                            <m:t>𝑓</m:t>
                          </m:r>
                        </m:e>
                        <m:sup>
                          <m:r>
                            <a:rPr lang="es-ES" i="1"/>
                            <m:t>′ </m:t>
                          </m:r>
                        </m:sup>
                      </m:sSup>
                      <m:r>
                        <a:rPr lang="es-ES" i="1"/>
                        <m:t>(</m:t>
                      </m:r>
                      <m:sSub>
                        <m:sSubPr>
                          <m:ctrlPr>
                            <a:rPr lang="es-ES" i="1"/>
                          </m:ctrlPr>
                        </m:sSubPr>
                        <m:e>
                          <m:r>
                            <a:rPr lang="es-ES" i="1"/>
                            <m:t>𝑥</m:t>
                          </m:r>
                        </m:e>
                        <m:sub>
                          <m:r>
                            <a:rPr lang="es-ES" i="1"/>
                            <m:t>1</m:t>
                          </m:r>
                        </m:sub>
                      </m:sSub>
                      <m:r>
                        <a:rPr lang="es-ES" i="1"/>
                        <m:t>)(</m:t>
                      </m:r>
                      <m:r>
                        <a:rPr lang="es-ES" i="1"/>
                        <m:t>𝑥</m:t>
                      </m:r>
                      <m:r>
                        <a:rPr lang="es-ES" i="1"/>
                        <m:t>−</m:t>
                      </m:r>
                      <m:sSub>
                        <m:sSubPr>
                          <m:ctrlPr>
                            <a:rPr lang="es-ES" i="1"/>
                          </m:ctrlPr>
                        </m:sSubPr>
                        <m:e>
                          <m:r>
                            <a:rPr lang="es-ES" i="1"/>
                            <m:t>𝑥</m:t>
                          </m:r>
                        </m:e>
                        <m:sub>
                          <m:r>
                            <a:rPr lang="es-ES" i="1"/>
                            <m:t>1</m:t>
                          </m:r>
                        </m:sub>
                      </m:sSub>
                      <m:r>
                        <a:rPr lang="es-ES" i="1"/>
                        <m:t>)</m:t>
                      </m:r>
                    </m:oMath>
                  </m:oMathPara>
                </a14:m>
                <a:endParaRPr lang="es-ES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/>
                        <m:t>𝑦</m:t>
                      </m:r>
                      <m:r>
                        <a:rPr lang="es-ES" i="1"/>
                        <m:t>=</m:t>
                      </m:r>
                      <m:sSup>
                        <m:sSupPr>
                          <m:ctrlPr>
                            <a:rPr lang="es-ES" i="1"/>
                          </m:ctrlPr>
                        </m:sSupPr>
                        <m:e>
                          <m:r>
                            <a:rPr lang="es-ES" i="1"/>
                            <m:t>𝑓</m:t>
                          </m:r>
                        </m:e>
                        <m:sup>
                          <m:r>
                            <a:rPr lang="es-ES" i="1"/>
                            <m:t>′ </m:t>
                          </m:r>
                        </m:sup>
                      </m:sSup>
                      <m:d>
                        <m:dPr>
                          <m:ctrlPr>
                            <a:rPr lang="es-ES" i="1"/>
                          </m:ctrlPr>
                        </m:dPr>
                        <m:e>
                          <m:sSub>
                            <m:sSubPr>
                              <m:ctrlPr>
                                <a:rPr lang="es-ES" i="1"/>
                              </m:ctrlPr>
                            </m:sSubPr>
                            <m:e>
                              <m:r>
                                <a:rPr lang="es-ES" i="1"/>
                                <m:t>𝑥</m:t>
                              </m:r>
                            </m:e>
                            <m:sub>
                              <m:r>
                                <a:rPr lang="es-ES" i="1"/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s-ES" i="1"/>
                          </m:ctrlPr>
                        </m:dPr>
                        <m:e>
                          <m:r>
                            <a:rPr lang="es-ES" i="1"/>
                            <m:t>𝑥</m:t>
                          </m:r>
                          <m:r>
                            <a:rPr lang="es-ES" i="1"/>
                            <m:t>−</m:t>
                          </m:r>
                          <m:sSub>
                            <m:sSubPr>
                              <m:ctrlPr>
                                <a:rPr lang="es-ES" i="1"/>
                              </m:ctrlPr>
                            </m:sSubPr>
                            <m:e>
                              <m:r>
                                <a:rPr lang="es-ES" i="1"/>
                                <m:t>𝑥</m:t>
                              </m:r>
                            </m:e>
                            <m:sub>
                              <m:r>
                                <a:rPr lang="es-ES" i="1"/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s-ES" i="1"/>
                        <m:t>+</m:t>
                      </m:r>
                      <m:r>
                        <a:rPr lang="es-ES" i="1"/>
                        <m:t>𝑓</m:t>
                      </m:r>
                      <m:d>
                        <m:dPr>
                          <m:ctrlPr>
                            <a:rPr lang="es-ES" i="1"/>
                          </m:ctrlPr>
                        </m:dPr>
                        <m:e>
                          <m:sSub>
                            <m:sSubPr>
                              <m:ctrlPr>
                                <a:rPr lang="es-ES" i="1"/>
                              </m:ctrlPr>
                            </m:sSubPr>
                            <m:e>
                              <m:r>
                                <a:rPr lang="es-ES" i="1"/>
                                <m:t>𝑥</m:t>
                              </m:r>
                            </m:e>
                            <m:sub>
                              <m:r>
                                <a:rPr lang="es-ES" i="1"/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ES" dirty="0" smtClean="0"/>
              </a:p>
              <a:p>
                <a:pPr marL="0" indent="0" algn="just">
                  <a:buNone/>
                </a:pPr>
                <a:r>
                  <a:rPr lang="es-ES" dirty="0"/>
                  <a:t>Dejando </a:t>
                </a:r>
                <a14:m>
                  <m:oMath xmlns:m="http://schemas.openxmlformats.org/officeDocument/2006/math">
                    <m:r>
                      <a:rPr lang="es-ES" i="1"/>
                      <m:t>𝑦</m:t>
                    </m:r>
                    <m:r>
                      <a:rPr lang="es-ES" i="1"/>
                      <m:t>=0</m:t>
                    </m:r>
                  </m:oMath>
                </a14:m>
                <a:r>
                  <a:rPr lang="es-ES" dirty="0"/>
                  <a:t> y despejando </a:t>
                </a:r>
                <a14:m>
                  <m:oMath xmlns:m="http://schemas.openxmlformats.org/officeDocument/2006/math">
                    <m:r>
                      <a:rPr lang="es-ES" i="1"/>
                      <m:t>𝑥</m:t>
                    </m:r>
                  </m:oMath>
                </a14:m>
                <a:r>
                  <a:rPr lang="es-ES" dirty="0"/>
                  <a:t>, se obtiene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/>
                        <m:t>𝑥</m:t>
                      </m:r>
                      <m:r>
                        <a:rPr lang="es-ES" i="1"/>
                        <m:t>=</m:t>
                      </m:r>
                      <m:sSub>
                        <m:sSubPr>
                          <m:ctrlPr>
                            <a:rPr lang="es-ES" i="1"/>
                          </m:ctrlPr>
                        </m:sSubPr>
                        <m:e>
                          <m:r>
                            <a:rPr lang="es-ES" i="1"/>
                            <m:t>𝑥</m:t>
                          </m:r>
                        </m:e>
                        <m:sub>
                          <m:r>
                            <a:rPr lang="es-ES" i="1"/>
                            <m:t>1</m:t>
                          </m:r>
                        </m:sub>
                      </m:sSub>
                      <m:r>
                        <a:rPr lang="es-ES" i="1"/>
                        <m:t>−</m:t>
                      </m:r>
                      <m:f>
                        <m:fPr>
                          <m:ctrlPr>
                            <a:rPr lang="es-ES" i="1"/>
                          </m:ctrlPr>
                        </m:fPr>
                        <m:num>
                          <m:r>
                            <a:rPr lang="es-ES" i="1"/>
                            <m:t>𝑓</m:t>
                          </m:r>
                          <m:d>
                            <m:dPr>
                              <m:ctrlPr>
                                <a:rPr lang="es-ES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i="1"/>
                                  </m:ctrlPr>
                                </m:sSubPr>
                                <m:e>
                                  <m:r>
                                    <a:rPr lang="es-ES" i="1"/>
                                    <m:t>𝑥</m:t>
                                  </m:r>
                                </m:e>
                                <m:sub>
                                  <m:r>
                                    <a:rPr lang="es-ES" i="1"/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s-ES" i="1"/>
                              </m:ctrlPr>
                            </m:sSupPr>
                            <m:e>
                              <m:r>
                                <a:rPr lang="es-ES" i="1"/>
                                <m:t>𝑓</m:t>
                              </m:r>
                            </m:e>
                            <m:sup>
                              <m:r>
                                <a:rPr lang="es-ES" i="1"/>
                                <m:t>′ </m:t>
                              </m:r>
                            </m:sup>
                          </m:sSup>
                          <m:d>
                            <m:dPr>
                              <m:ctrlPr>
                                <a:rPr lang="es-ES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i="1"/>
                                  </m:ctrlPr>
                                </m:sSubPr>
                                <m:e>
                                  <m:r>
                                    <a:rPr lang="es-ES" i="1"/>
                                    <m:t>𝑥</m:t>
                                  </m:r>
                                </m:e>
                                <m:sub>
                                  <m:r>
                                    <a:rPr lang="es-ES" i="1"/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s-ES" dirty="0"/>
              </a:p>
              <a:p>
                <a:pPr marL="0" indent="0" algn="just">
                  <a:buNone/>
                </a:pPr>
                <a:endParaRPr lang="es-ES" dirty="0"/>
              </a:p>
              <a:p>
                <a:pPr marL="0" indent="0" algn="just">
                  <a:buNone/>
                </a:pPr>
                <a:endParaRPr lang="es-ES" dirty="0" smtClean="0"/>
              </a:p>
              <a:p>
                <a:pPr marL="0" indent="0" algn="just">
                  <a:buNone/>
                </a:pPr>
                <a:endParaRPr lang="es-ES" dirty="0"/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988840"/>
                <a:ext cx="7125112" cy="4608512"/>
              </a:xfrm>
              <a:blipFill rotWithShape="1">
                <a:blip r:embed="rId2"/>
                <a:stretch>
                  <a:fillRect l="-770" t="-11772" r="-68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2783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13269" r="38588" b="8824"/>
          <a:stretch/>
        </p:blipFill>
        <p:spPr bwMode="auto">
          <a:xfrm>
            <a:off x="342129" y="2668068"/>
            <a:ext cx="4311388" cy="39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131840" y="5510992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b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42129" y="5542709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</a:rPr>
              <a:t>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6 CuadroTexto"/>
              <p:cNvSpPr txBox="1"/>
              <p:nvPr/>
            </p:nvSpPr>
            <p:spPr>
              <a:xfrm>
                <a:off x="573850" y="4627203"/>
                <a:ext cx="10789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i="1" smtClean="0">
                          <a:solidFill>
                            <a:schemeClr val="bg1"/>
                          </a:solidFill>
                        </a:rPr>
                        <m:t>(</m:t>
                      </m:r>
                      <m:sSub>
                        <m:sSubPr>
                          <m:ctrlPr>
                            <a:rPr lang="es-ES" sz="1200" i="1">
                              <a:solidFill>
                                <a:schemeClr val="bg1"/>
                              </a:solidFill>
                            </a:rPr>
                          </m:ctrlPr>
                        </m:sSubPr>
                        <m:e>
                          <m:r>
                            <a:rPr lang="es-ES" sz="1200" i="1">
                              <a:solidFill>
                                <a:schemeClr val="bg1"/>
                              </a:solidFill>
                            </a:rPr>
                            <m:t>𝑥</m:t>
                          </m:r>
                        </m:e>
                        <m:sub>
                          <m:r>
                            <a:rPr lang="es-ES" sz="1200" i="1">
                              <a:solidFill>
                                <a:schemeClr val="bg1"/>
                              </a:solidFill>
                            </a:rPr>
                            <m:t>1</m:t>
                          </m:r>
                        </m:sub>
                      </m:sSub>
                      <m:r>
                        <a:rPr lang="es-ES" sz="1200" i="1">
                          <a:solidFill>
                            <a:schemeClr val="bg1"/>
                          </a:solidFill>
                        </a:rPr>
                        <m:t>,</m:t>
                      </m:r>
                      <m:r>
                        <a:rPr lang="es-ES" sz="1200" i="1">
                          <a:solidFill>
                            <a:schemeClr val="bg1"/>
                          </a:solidFill>
                        </a:rPr>
                        <m:t>𝑓</m:t>
                      </m:r>
                      <m:d>
                        <m:dPr>
                          <m:ctrlPr>
                            <a:rPr lang="es-ES" sz="1200" i="1">
                              <a:solidFill>
                                <a:schemeClr val="bg1"/>
                              </a:solidFill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200" i="1">
                                  <a:solidFill>
                                    <a:schemeClr val="bg1"/>
                                  </a:solidFill>
                                </a:rPr>
                              </m:ctrlPr>
                            </m:sSubPr>
                            <m:e>
                              <m:r>
                                <a:rPr lang="es-ES" sz="1200" i="1">
                                  <a:solidFill>
                                    <a:schemeClr val="bg1"/>
                                  </a:solidFill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sz="1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s-ES" sz="1200" i="1">
                          <a:solidFill>
                            <a:schemeClr val="bg1"/>
                          </a:solidFill>
                        </a:rPr>
                        <m:t>)</m:t>
                      </m:r>
                    </m:oMath>
                  </m:oMathPara>
                </a14:m>
                <a:endParaRPr lang="es-ES" sz="1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0" y="4627203"/>
                <a:ext cx="1078940" cy="276999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8 CuadroTexto"/>
              <p:cNvSpPr txBox="1"/>
              <p:nvPr/>
            </p:nvSpPr>
            <p:spPr>
              <a:xfrm>
                <a:off x="1443920" y="5358436"/>
                <a:ext cx="4202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s-ES" sz="1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920" y="5358436"/>
                <a:ext cx="420243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9 CuadroTexto"/>
          <p:cNvSpPr txBox="1"/>
          <p:nvPr/>
        </p:nvSpPr>
        <p:spPr>
          <a:xfrm>
            <a:off x="762891" y="5065438"/>
            <a:ext cx="332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c</a:t>
            </a:r>
            <a:endParaRPr lang="es-ES" sz="1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10 CuadroTexto"/>
              <p:cNvSpPr txBox="1"/>
              <p:nvPr/>
            </p:nvSpPr>
            <p:spPr>
              <a:xfrm>
                <a:off x="789116" y="5326326"/>
                <a:ext cx="4589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s-E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>
          <p:sp>
            <p:nvSpPr>
              <p:cNvPr id="11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116" y="5326326"/>
                <a:ext cx="458908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11 CuadroTexto"/>
          <p:cNvSpPr txBox="1"/>
          <p:nvPr/>
        </p:nvSpPr>
        <p:spPr>
          <a:xfrm>
            <a:off x="4860032" y="623731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Figura 1.0</a:t>
            </a:r>
            <a:endParaRPr lang="es-E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13 CuadroTexto"/>
              <p:cNvSpPr txBox="1"/>
              <p:nvPr/>
            </p:nvSpPr>
            <p:spPr>
              <a:xfrm>
                <a:off x="251520" y="369530"/>
                <a:ext cx="6552727" cy="2118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/>
                  <a:t>De tal modo, a partir de la estimación inicial se obtiene una nueva estimación</a:t>
                </a:r>
                <a:r>
                  <a:rPr lang="es-ES" dirty="0" smtClean="0"/>
                  <a:t>.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/>
                          </m:ctrlPr>
                        </m:sSubPr>
                        <m:e>
                          <m:r>
                            <a:rPr lang="es-ES" i="1"/>
                            <m:t>𝑥</m:t>
                          </m:r>
                        </m:e>
                        <m:sub>
                          <m:r>
                            <a:rPr lang="es-ES" i="1"/>
                            <m:t>1</m:t>
                          </m:r>
                        </m:sub>
                      </m:sSub>
                      <m:r>
                        <a:rPr lang="es-ES" i="1"/>
                        <m:t>=</m:t>
                      </m:r>
                      <m:sSub>
                        <m:sSubPr>
                          <m:ctrlPr>
                            <a:rPr lang="es-ES" i="1"/>
                          </m:ctrlPr>
                        </m:sSubPr>
                        <m:e>
                          <m:r>
                            <a:rPr lang="es-ES" i="1"/>
                            <m:t>𝑥</m:t>
                          </m:r>
                        </m:e>
                        <m:sub>
                          <m:r>
                            <a:rPr lang="es-ES" i="1"/>
                            <m:t>2</m:t>
                          </m:r>
                        </m:sub>
                      </m:sSub>
                      <m:r>
                        <a:rPr lang="es-ES" i="1"/>
                        <m:t>−</m:t>
                      </m:r>
                      <m:f>
                        <m:fPr>
                          <m:ctrlPr>
                            <a:rPr lang="es-ES" i="1"/>
                          </m:ctrlPr>
                        </m:fPr>
                        <m:num>
                          <m:r>
                            <a:rPr lang="es-ES" i="1"/>
                            <m:t>𝑓</m:t>
                          </m:r>
                          <m:d>
                            <m:dPr>
                              <m:ctrlPr>
                                <a:rPr lang="es-ES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i="1"/>
                                  </m:ctrlPr>
                                </m:sSubPr>
                                <m:e>
                                  <m:r>
                                    <a:rPr lang="es-ES" i="1"/>
                                    <m:t>𝑥</m:t>
                                  </m:r>
                                </m:e>
                                <m:sub>
                                  <m:r>
                                    <a:rPr lang="es-ES" i="1"/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s-ES" i="1"/>
                              </m:ctrlPr>
                            </m:sSupPr>
                            <m:e>
                              <m:r>
                                <a:rPr lang="es-ES" i="1"/>
                                <m:t>𝑓</m:t>
                              </m:r>
                            </m:e>
                            <m:sup>
                              <m:r>
                                <a:rPr lang="es-ES" i="1"/>
                                <m:t>′ </m:t>
                              </m:r>
                            </m:sup>
                          </m:sSup>
                          <m:d>
                            <m:dPr>
                              <m:ctrlPr>
                                <a:rPr lang="es-ES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i="1"/>
                                  </m:ctrlPr>
                                </m:sSubPr>
                                <m:e>
                                  <m:r>
                                    <a:rPr lang="es-ES" i="1"/>
                                    <m:t>𝑥</m:t>
                                  </m:r>
                                </m:e>
                                <m:sub>
                                  <m:r>
                                    <a:rPr lang="es-ES" i="1"/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s-ES" dirty="0" smtClean="0"/>
              </a:p>
              <a:p>
                <a:r>
                  <a:rPr lang="es-ES" dirty="0"/>
                  <a:t>La aplicación repetida de este proceso se denomina método de newton.</a:t>
                </a:r>
              </a:p>
              <a:p>
                <a:endParaRPr lang="es-ES" dirty="0"/>
              </a:p>
            </p:txBody>
          </p:sp>
        </mc:Choice>
        <mc:Fallback>
          <p:sp>
            <p:nvSpPr>
              <p:cNvPr id="14" name="1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69530"/>
                <a:ext cx="6552727" cy="2118913"/>
              </a:xfrm>
              <a:prstGeom prst="rect">
                <a:avLst/>
              </a:prstGeom>
              <a:blipFill rotWithShape="1">
                <a:blip r:embed="rId6"/>
                <a:stretch>
                  <a:fillRect l="-744" t="-144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14 Rectángulo"/>
              <p:cNvSpPr/>
              <p:nvPr/>
            </p:nvSpPr>
            <p:spPr>
              <a:xfrm>
                <a:off x="5076056" y="3356992"/>
                <a:ext cx="2261132" cy="7339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/>
                          </m:ctrlPr>
                        </m:sSubPr>
                        <m:e>
                          <m:r>
                            <a:rPr lang="es-ES" i="1"/>
                            <m:t>𝑥</m:t>
                          </m:r>
                        </m:e>
                        <m:sub>
                          <m:r>
                            <a:rPr lang="es-ES" i="1"/>
                            <m:t>𝑛</m:t>
                          </m:r>
                          <m:r>
                            <a:rPr lang="es-ES" i="1"/>
                            <m:t>+1</m:t>
                          </m:r>
                        </m:sub>
                      </m:sSub>
                      <m:r>
                        <a:rPr lang="es-ES" i="1"/>
                        <m:t>=</m:t>
                      </m:r>
                      <m:sSub>
                        <m:sSubPr>
                          <m:ctrlPr>
                            <a:rPr lang="es-ES" i="1"/>
                          </m:ctrlPr>
                        </m:sSubPr>
                        <m:e>
                          <m:r>
                            <a:rPr lang="es-ES" i="1"/>
                            <m:t>𝑥</m:t>
                          </m:r>
                        </m:e>
                        <m:sub>
                          <m:r>
                            <a:rPr lang="es-ES" i="1"/>
                            <m:t>𝑛</m:t>
                          </m:r>
                        </m:sub>
                      </m:sSub>
                      <m:r>
                        <a:rPr lang="es-ES" i="1"/>
                        <m:t> − </m:t>
                      </m:r>
                      <m:f>
                        <m:fPr>
                          <m:ctrlPr>
                            <a:rPr lang="es-ES" i="1"/>
                          </m:ctrlPr>
                        </m:fPr>
                        <m:num>
                          <m:r>
                            <a:rPr lang="es-ES" i="1"/>
                            <m:t>𝑓</m:t>
                          </m:r>
                          <m:d>
                            <m:dPr>
                              <m:ctrlPr>
                                <a:rPr lang="es-ES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i="1"/>
                                  </m:ctrlPr>
                                </m:sSubPr>
                                <m:e>
                                  <m:r>
                                    <a:rPr lang="es-ES" i="1"/>
                                    <m:t>𝑥</m:t>
                                  </m:r>
                                </m:e>
                                <m:sub>
                                  <m:r>
                                    <a:rPr lang="es-ES" i="1"/>
                                    <m:t>𝑛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s-ES" i="1"/>
                              </m:ctrlPr>
                            </m:sSupPr>
                            <m:e>
                              <m:r>
                                <a:rPr lang="es-ES" i="1"/>
                                <m:t>𝑓</m:t>
                              </m:r>
                            </m:e>
                            <m:sup>
                              <m:r>
                                <a:rPr lang="es-ES" i="1"/>
                                <m:t>′ </m:t>
                              </m:r>
                            </m:sup>
                          </m:sSup>
                          <m:d>
                            <m:dPr>
                              <m:ctrlPr>
                                <a:rPr lang="es-ES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i="1"/>
                                  </m:ctrlPr>
                                </m:sSubPr>
                                <m:e>
                                  <m:r>
                                    <a:rPr lang="es-ES" i="1"/>
                                    <m:t>𝑥</m:t>
                                  </m:r>
                                </m:e>
                                <m:sub>
                                  <m:r>
                                    <a:rPr lang="es-ES" i="1"/>
                                    <m:t>𝑛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>
          <p:sp>
            <p:nvSpPr>
              <p:cNvPr id="15" name="1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356992"/>
                <a:ext cx="2261132" cy="73391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15 Rectángulo"/>
          <p:cNvSpPr/>
          <p:nvPr/>
        </p:nvSpPr>
        <p:spPr>
          <a:xfrm>
            <a:off x="5004048" y="3140968"/>
            <a:ext cx="2520280" cy="122413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3230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96718" y="980728"/>
            <a:ext cx="7955043" cy="1195535"/>
          </a:xfrm>
        </p:spPr>
        <p:txBody>
          <a:bodyPr/>
          <a:lstStyle/>
          <a:p>
            <a:pPr algn="ctr"/>
            <a:r>
              <a:rPr lang="es-ES" sz="2400" dirty="0" smtClean="0"/>
              <a:t>METODO DE NEWTON PARA APROXIMAR LOS CEROS DE UNA FUNCION</a:t>
            </a:r>
            <a:endParaRPr lang="es-E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916832"/>
                <a:ext cx="7125112" cy="4051437"/>
              </a:xfrm>
            </p:spPr>
            <p:txBody>
              <a:bodyPr/>
              <a:lstStyle/>
              <a:p>
                <a:pPr>
                  <a:buAutoNum type="arabicPeriod"/>
                </a:pPr>
                <a:r>
                  <a:rPr lang="es-ES" dirty="0" smtClean="0"/>
                  <a:t>Se efectúa una estimación inicial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ES" dirty="0" smtClean="0"/>
                  <a:t> que es cerca al punto de intersección (Una grafica es útil , para lo cual se utiliza graphmatica)</a:t>
                </a:r>
              </a:p>
              <a:p>
                <a:pPr>
                  <a:buAutoNum type="arabicPeriod"/>
                </a:pPr>
                <a:r>
                  <a:rPr lang="es-ES" dirty="0" smtClean="0"/>
                  <a:t>Se determina una nueva aproximación. </a:t>
                </a:r>
              </a:p>
              <a:p>
                <a:pPr marL="0" indent="0">
                  <a:buNone/>
                </a:pPr>
                <a:endParaRPr lang="es-ES" dirty="0"/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916832"/>
                <a:ext cx="7125112" cy="4051437"/>
              </a:xfrm>
              <a:blipFill rotWithShape="1">
                <a:blip r:embed="rId2"/>
                <a:stretch>
                  <a:fillRect l="-68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3 Rectángulo"/>
              <p:cNvSpPr/>
              <p:nvPr/>
            </p:nvSpPr>
            <p:spPr>
              <a:xfrm>
                <a:off x="1619672" y="4581128"/>
                <a:ext cx="2261132" cy="7339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/>
                          </m:ctrlPr>
                        </m:sSubPr>
                        <m:e>
                          <m:r>
                            <a:rPr lang="es-ES" i="1"/>
                            <m:t>𝑥</m:t>
                          </m:r>
                        </m:e>
                        <m:sub>
                          <m:r>
                            <a:rPr lang="es-ES" i="1"/>
                            <m:t>𝑛</m:t>
                          </m:r>
                          <m:r>
                            <a:rPr lang="es-ES" i="1"/>
                            <m:t>+1</m:t>
                          </m:r>
                        </m:sub>
                      </m:sSub>
                      <m:r>
                        <a:rPr lang="es-ES" i="1"/>
                        <m:t>=</m:t>
                      </m:r>
                      <m:sSub>
                        <m:sSubPr>
                          <m:ctrlPr>
                            <a:rPr lang="es-ES" i="1"/>
                          </m:ctrlPr>
                        </m:sSubPr>
                        <m:e>
                          <m:r>
                            <a:rPr lang="es-ES" i="1"/>
                            <m:t>𝑥</m:t>
                          </m:r>
                        </m:e>
                        <m:sub>
                          <m:r>
                            <a:rPr lang="es-ES" i="1"/>
                            <m:t>𝑛</m:t>
                          </m:r>
                        </m:sub>
                      </m:sSub>
                      <m:r>
                        <a:rPr lang="es-ES" i="1"/>
                        <m:t> − </m:t>
                      </m:r>
                      <m:f>
                        <m:fPr>
                          <m:ctrlPr>
                            <a:rPr lang="es-ES" i="1"/>
                          </m:ctrlPr>
                        </m:fPr>
                        <m:num>
                          <m:r>
                            <a:rPr lang="es-ES" i="1"/>
                            <m:t>𝑓</m:t>
                          </m:r>
                          <m:d>
                            <m:dPr>
                              <m:ctrlPr>
                                <a:rPr lang="es-ES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i="1"/>
                                  </m:ctrlPr>
                                </m:sSubPr>
                                <m:e>
                                  <m:r>
                                    <a:rPr lang="es-ES" i="1"/>
                                    <m:t>𝑥</m:t>
                                  </m:r>
                                </m:e>
                                <m:sub>
                                  <m:r>
                                    <a:rPr lang="es-ES" i="1"/>
                                    <m:t>𝑛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s-ES" i="1"/>
                              </m:ctrlPr>
                            </m:sSupPr>
                            <m:e>
                              <m:r>
                                <a:rPr lang="es-ES" i="1"/>
                                <m:t>𝑓</m:t>
                              </m:r>
                            </m:e>
                            <m:sup>
                              <m:r>
                                <a:rPr lang="es-ES" i="1"/>
                                <m:t>′ </m:t>
                              </m:r>
                            </m:sup>
                          </m:sSup>
                          <m:d>
                            <m:dPr>
                              <m:ctrlPr>
                                <a:rPr lang="es-ES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i="1"/>
                                  </m:ctrlPr>
                                </m:sSubPr>
                                <m:e>
                                  <m:r>
                                    <a:rPr lang="es-ES" i="1"/>
                                    <m:t>𝑥</m:t>
                                  </m:r>
                                </m:e>
                                <m:sub>
                                  <m:r>
                                    <a:rPr lang="es-ES" i="1"/>
                                    <m:t>𝑛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581128"/>
                <a:ext cx="2261132" cy="73391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014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332656"/>
            <a:ext cx="7125113" cy="924475"/>
          </a:xfrm>
        </p:spPr>
        <p:txBody>
          <a:bodyPr/>
          <a:lstStyle/>
          <a:p>
            <a:r>
              <a:rPr lang="es-ES" dirty="0" smtClean="0"/>
              <a:t>Ejemplo:</a:t>
            </a:r>
            <a:endParaRPr lang="es-E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620688"/>
                <a:ext cx="7560840" cy="4051437"/>
              </a:xfrm>
            </p:spPr>
            <p:txBody>
              <a:bodyPr/>
              <a:lstStyle/>
              <a:p>
                <a:r>
                  <a:rPr lang="es-ES" dirty="0" smtClean="0"/>
                  <a:t>Calcular la raíces de la siguiente función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s-E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s-E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s-E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s-E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s-ES" b="0" i="1" smtClean="0">
                        <a:latin typeface="Cambria Math"/>
                      </a:rPr>
                      <m:t>−2</m:t>
                    </m:r>
                  </m:oMath>
                </a14:m>
                <a:r>
                  <a:rPr lang="es-ES" dirty="0" smtClean="0"/>
                  <a:t>  tomar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s-E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s-ES" b="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s-ES" dirty="0" smtClean="0"/>
                  <a:t> como la estimación inicial</a:t>
                </a:r>
              </a:p>
              <a:p>
                <a:pPr marL="0" indent="0">
                  <a:buNone/>
                </a:pPr>
                <a:r>
                  <a:rPr lang="es-ES" dirty="0" smtClean="0"/>
                  <a:t>Solución.</a:t>
                </a:r>
                <a:endParaRPr lang="es-ES" i="1" dirty="0" smtClean="0">
                  <a:latin typeface="Cambria Math"/>
                </a:endParaRPr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s-ES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s-ES" dirty="0" smtClean="0"/>
                  <a:t>Graficar la función. Realizarlo en graphmatica. Figura 1.1</a:t>
                </a:r>
              </a:p>
              <a:p>
                <a:pPr>
                  <a:buFont typeface="+mj-lt"/>
                  <a:buAutoNum type="arabicPeriod"/>
                </a:pPr>
                <a:r>
                  <a:rPr lang="es-ES" dirty="0" smtClean="0"/>
                  <a:t>Hallar la estimación inicial.</a:t>
                </a:r>
              </a:p>
              <a:p>
                <a:pPr>
                  <a:buFont typeface="+mj-lt"/>
                  <a:buAutoNum type="arabicPeriod"/>
                </a:pPr>
                <a:r>
                  <a:rPr lang="es-ES" dirty="0" smtClean="0"/>
                  <a:t>Realizar el método de newton.</a:t>
                </a:r>
              </a:p>
              <a:p>
                <a:pPr marL="0" indent="0">
                  <a:buNone/>
                </a:pPr>
                <a:endParaRPr lang="es-ES" dirty="0" smtClean="0"/>
              </a:p>
              <a:p>
                <a:endParaRPr lang="es-ES" dirty="0"/>
              </a:p>
              <a:p>
                <a:pPr marL="0" indent="0">
                  <a:buNone/>
                </a:pPr>
                <a:endParaRPr lang="es-ES" dirty="0"/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620688"/>
                <a:ext cx="7560840" cy="4051437"/>
              </a:xfrm>
              <a:blipFill rotWithShape="1">
                <a:blip r:embed="rId2"/>
                <a:stretch>
                  <a:fillRect l="-645" r="-56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6" t="12684" r="28710" b="20405"/>
          <a:stretch/>
        </p:blipFill>
        <p:spPr bwMode="auto">
          <a:xfrm>
            <a:off x="323528" y="3284984"/>
            <a:ext cx="3429000" cy="3454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7 CuadroTexto"/>
              <p:cNvSpPr txBox="1"/>
              <p:nvPr/>
            </p:nvSpPr>
            <p:spPr>
              <a:xfrm>
                <a:off x="1763688" y="6133946"/>
                <a:ext cx="17731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s-E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s-E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s-E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s-E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s-E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−2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6133946"/>
                <a:ext cx="1773114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5 CuadroTexto"/>
              <p:cNvSpPr txBox="1"/>
              <p:nvPr/>
            </p:nvSpPr>
            <p:spPr>
              <a:xfrm>
                <a:off x="2019808" y="5157192"/>
                <a:ext cx="494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808" y="5157192"/>
                <a:ext cx="494943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6 Rectángulo"/>
              <p:cNvSpPr/>
              <p:nvPr/>
            </p:nvSpPr>
            <p:spPr>
              <a:xfrm>
                <a:off x="1548407" y="4787860"/>
                <a:ext cx="4896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>
          <p:sp>
            <p:nvSpPr>
              <p:cNvPr id="7" name="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407" y="4787860"/>
                <a:ext cx="489621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8 CuadroTexto"/>
          <p:cNvSpPr txBox="1"/>
          <p:nvPr/>
        </p:nvSpPr>
        <p:spPr>
          <a:xfrm>
            <a:off x="3923928" y="63186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Figura 1.1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3730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418274"/>
            <a:ext cx="7125112" cy="792088"/>
          </a:xfrm>
        </p:spPr>
        <p:txBody>
          <a:bodyPr/>
          <a:lstStyle/>
          <a:p>
            <a:r>
              <a:rPr lang="es-ES" dirty="0" smtClean="0"/>
              <a:t>Los cálculos para tres iteraciones se muestra en la tabla.</a:t>
            </a:r>
          </a:p>
          <a:p>
            <a:pPr marL="0" indent="0">
              <a:buNone/>
            </a:pPr>
            <a:endParaRPr lang="es-E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3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0115438"/>
                  </p:ext>
                </p:extLst>
              </p:nvPr>
            </p:nvGraphicFramePr>
            <p:xfrm>
              <a:off x="251520" y="2924944"/>
              <a:ext cx="7920882" cy="28083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0147"/>
                    <a:gridCol w="1320147"/>
                    <a:gridCol w="1320147"/>
                    <a:gridCol w="1296143"/>
                    <a:gridCol w="1344151"/>
                    <a:gridCol w="1320147"/>
                  </a:tblGrid>
                  <a:tr h="86713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s-E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1" i="1" smtClean="0"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es-ES" b="1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E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s-E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  <m:r>
                                  <a:rPr lang="es-ES" b="1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1" i="1" smtClean="0"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es-ES" b="1" i="1" smtClean="0">
                                    <a:latin typeface="Cambria Math"/>
                                  </a:rPr>
                                  <m:t>´(</m:t>
                                </m:r>
                                <m:sSub>
                                  <m:sSubPr>
                                    <m:ctrlPr>
                                      <a:rPr lang="es-E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s-E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  <m:r>
                                  <a:rPr lang="es-ES" b="1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  <a:p>
                          <a:pPr algn="ctr"/>
                          <a:endParaRPr lang="es-E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S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b="1" i="1" smtClean="0"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es-ES" b="1" i="1" smtClean="0">
                                        <a:latin typeface="Cambria Math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s-ES" b="1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b="1" i="1" smtClean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s-ES" b="1" i="1" smtClean="0">
                                            <a:latin typeface="Cambria Math"/>
                                          </a:rPr>
                                          <m:t>𝒏</m:t>
                                        </m:r>
                                      </m:sub>
                                    </m:sSub>
                                    <m:r>
                                      <a:rPr lang="es-ES" b="1" i="1" smtClean="0">
                                        <a:latin typeface="Cambria Math"/>
                                      </a:rPr>
                                      <m:t>)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s-ES" dirty="0"/>
                                      <m:t> </m:t>
                                    </m:r>
                                  </m:num>
                                  <m:den>
                                    <m:r>
                                      <a:rPr lang="es-ES" b="1" i="1" smtClean="0"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es-ES" b="1" i="1" smtClean="0">
                                        <a:latin typeface="Cambria Math"/>
                                      </a:rPr>
                                      <m:t>´(</m:t>
                                    </m:r>
                                    <m:sSub>
                                      <m:sSubPr>
                                        <m:ctrlPr>
                                          <a:rPr lang="es-ES" b="1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b="1" i="1" smtClean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s-ES" b="1" i="1" smtClean="0">
                                            <a:latin typeface="Cambria Math"/>
                                          </a:rPr>
                                          <m:t>𝒏</m:t>
                                        </m:r>
                                      </m:sub>
                                    </m:sSub>
                                    <m:r>
                                      <a:rPr lang="es-ES" b="1" i="1" smtClean="0">
                                        <a:latin typeface="Cambria Math"/>
                                      </a:rPr>
                                      <m:t>)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s-ES" dirty="0"/>
                                      <m:t>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s-ES" b="1" i="1" smtClean="0"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</m:oMath>
                          </a14:m>
                          <a:r>
                            <a:rPr lang="es-ES" dirty="0" smtClean="0"/>
                            <a:t>-</a:t>
                          </a:r>
                          <a:r>
                            <a:rPr lang="es-ES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i="1" baseline="0" dirty="0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s-ES" b="1" i="1" smtClean="0">
                                      <a:latin typeface="Cambria Math"/>
                                    </a:rPr>
                                    <m:t>𝒇</m:t>
                                  </m:r>
                                  <m:r>
                                    <a:rPr lang="es-ES" b="1" i="1" smtClean="0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s-ES" b="1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1" i="1" smtClean="0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s-ES" b="1" i="1" smtClean="0">
                                          <a:latin typeface="Cambria Math"/>
                                        </a:rPr>
                                        <m:t>𝒏</m:t>
                                      </m:r>
                                    </m:sub>
                                  </m:sSub>
                                  <m:r>
                                    <a:rPr lang="es-ES" b="1" i="1" smtClean="0"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lang="es-ES" dirty="0"/>
                                    <m:t> </m:t>
                                  </m:r>
                                </m:num>
                                <m:den>
                                  <m:r>
                                    <a:rPr lang="es-ES" b="1" i="1" smtClean="0">
                                      <a:latin typeface="Cambria Math"/>
                                    </a:rPr>
                                    <m:t>𝒇</m:t>
                                  </m:r>
                                  <m:r>
                                    <a:rPr lang="es-ES" b="1" i="1" smtClean="0">
                                      <a:latin typeface="Cambria Math"/>
                                    </a:rPr>
                                    <m:t>´(</m:t>
                                  </m:r>
                                  <m:sSub>
                                    <m:sSubPr>
                                      <m:ctrlPr>
                                        <a:rPr lang="es-ES" b="1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1" i="1" smtClean="0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s-ES" b="1" i="1" smtClean="0">
                                          <a:latin typeface="Cambria Math"/>
                                        </a:rPr>
                                        <m:t>𝒏</m:t>
                                      </m:r>
                                    </m:sub>
                                  </m:sSub>
                                  <m:r>
                                    <a:rPr lang="es-ES" b="1" i="1" smtClean="0"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lang="es-ES" dirty="0"/>
                                    <m:t> </m:t>
                                  </m:r>
                                </m:den>
                              </m:f>
                            </m:oMath>
                          </a14:m>
                          <a:endParaRPr lang="es-ES" dirty="0"/>
                        </a:p>
                      </a:txBody>
                      <a:tcPr anchor="ctr"/>
                    </a:tc>
                  </a:tr>
                  <a:tr h="485295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1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1.000000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-1.00000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2.00000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-0.50000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1.500000</a:t>
                          </a:r>
                          <a:endParaRPr lang="es-ES" dirty="0"/>
                        </a:p>
                      </a:txBody>
                      <a:tcPr/>
                    </a:tc>
                  </a:tr>
                  <a:tr h="485295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2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1.500000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0.250000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3.00000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0.083333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1.416667</a:t>
                          </a:r>
                          <a:endParaRPr lang="es-ES" dirty="0"/>
                        </a:p>
                      </a:txBody>
                      <a:tcPr/>
                    </a:tc>
                  </a:tr>
                  <a:tr h="485295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3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1416667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0.006945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2.83334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0.002451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1.414216</a:t>
                          </a:r>
                          <a:endParaRPr lang="es-ES" dirty="0"/>
                        </a:p>
                      </a:txBody>
                      <a:tcPr/>
                    </a:tc>
                  </a:tr>
                  <a:tr h="485295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4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1.414216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3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0115438"/>
                  </p:ext>
                </p:extLst>
              </p:nvPr>
            </p:nvGraphicFramePr>
            <p:xfrm>
              <a:off x="251520" y="2924944"/>
              <a:ext cx="7920882" cy="28083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0147"/>
                    <a:gridCol w="1320147"/>
                    <a:gridCol w="1320147"/>
                    <a:gridCol w="1296143"/>
                    <a:gridCol w="1344151"/>
                    <a:gridCol w="1320147"/>
                  </a:tblGrid>
                  <a:tr h="867133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704" r="-499078" b="-2246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0463" t="-704" r="-401389" b="-2246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99539" t="-704" r="-299539" b="-2246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05164" t="-704" r="-205164" b="-2246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92273" t="-704" r="-98636" b="-2246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499078" t="-704" b="-224648"/>
                          </a:stretch>
                        </a:blipFill>
                      </a:tcPr>
                    </a:tc>
                  </a:tr>
                  <a:tr h="485295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1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1.000000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-1.00000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2.00000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-0.50000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1.500000</a:t>
                          </a:r>
                          <a:endParaRPr lang="es-ES" dirty="0"/>
                        </a:p>
                      </a:txBody>
                      <a:tcPr/>
                    </a:tc>
                  </a:tr>
                  <a:tr h="485295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2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1.500000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0.250000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3.00000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0.083333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1.416667</a:t>
                          </a:r>
                          <a:endParaRPr lang="es-ES" dirty="0"/>
                        </a:p>
                      </a:txBody>
                      <a:tcPr/>
                    </a:tc>
                  </a:tr>
                  <a:tr h="485295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3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1416667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0.006945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2.83334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0.002451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1.414216</a:t>
                          </a:r>
                          <a:endParaRPr lang="es-ES" dirty="0"/>
                        </a:p>
                      </a:txBody>
                      <a:tcPr/>
                    </a:tc>
                  </a:tr>
                  <a:tr h="485295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4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1.414216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4 CuadroTexto"/>
              <p:cNvSpPr txBox="1"/>
              <p:nvPr/>
            </p:nvSpPr>
            <p:spPr>
              <a:xfrm>
                <a:off x="1020543" y="147990"/>
                <a:ext cx="1956433" cy="678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s-E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s-E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s-E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s-ES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s-E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s-ES" i="1">
                                  <a:latin typeface="Cambria Math"/>
                                </a:rPr>
                                <m:t>′ </m:t>
                              </m:r>
                            </m:sup>
                          </m:sSup>
                          <m:d>
                            <m:d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543" y="147990"/>
                <a:ext cx="1956433" cy="67845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6 Rectángulo"/>
              <p:cNvSpPr/>
              <p:nvPr/>
            </p:nvSpPr>
            <p:spPr>
              <a:xfrm>
                <a:off x="1020543" y="935785"/>
                <a:ext cx="2286000" cy="6973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s-E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s-ES" i="1">
                          <a:latin typeface="Cambria Math"/>
                        </a:rPr>
                        <m:t>=</m:t>
                      </m:r>
                      <m:r>
                        <a:rPr lang="es-ES" b="0" i="1" smtClean="0">
                          <a:latin typeface="Cambria Math"/>
                        </a:rPr>
                        <m:t>(1)−</m:t>
                      </m:r>
                      <m:f>
                        <m:f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(1)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b="0" i="1" smtClean="0">
                              <a:latin typeface="Cambria Math"/>
                            </a:rPr>
                            <m:t>−2</m:t>
                          </m:r>
                        </m:num>
                        <m:den>
                          <m:r>
                            <a:rPr lang="es-ES" b="0" i="1" smtClean="0">
                              <a:latin typeface="Cambria Math"/>
                            </a:rPr>
                            <m:t>2(1)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>
          <p:sp>
            <p:nvSpPr>
              <p:cNvPr id="7" name="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543" y="935785"/>
                <a:ext cx="2286000" cy="6973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7 CuadroTexto"/>
              <p:cNvSpPr txBox="1"/>
              <p:nvPr/>
            </p:nvSpPr>
            <p:spPr>
              <a:xfrm>
                <a:off x="1461240" y="1714002"/>
                <a:ext cx="15157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𝑥</m:t>
                      </m:r>
                      <m:r>
                        <a:rPr lang="es-ES" b="0" i="1" smtClean="0">
                          <a:latin typeface="Cambria Math"/>
                        </a:rPr>
                        <m:t>=1,50000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240" y="1714002"/>
                <a:ext cx="151573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9 Conector recto"/>
          <p:cNvCxnSpPr/>
          <p:nvPr/>
        </p:nvCxnSpPr>
        <p:spPr>
          <a:xfrm>
            <a:off x="3563888" y="147989"/>
            <a:ext cx="0" cy="1750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11 Rectángulo"/>
              <p:cNvSpPr/>
              <p:nvPr/>
            </p:nvSpPr>
            <p:spPr>
              <a:xfrm>
                <a:off x="4414779" y="129138"/>
                <a:ext cx="2469266" cy="697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s-E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s-ES" i="1">
                          <a:latin typeface="Cambria Math"/>
                        </a:rPr>
                        <m:t>=</m:t>
                      </m:r>
                      <m:r>
                        <a:rPr lang="es-ES" b="0" i="1" smtClean="0">
                          <a:latin typeface="Cambria Math"/>
                        </a:rPr>
                        <m:t>(</m:t>
                      </m:r>
                      <m:r>
                        <a:rPr lang="es-ES" b="0" i="1" smtClean="0">
                          <a:latin typeface="Cambria Math"/>
                        </a:rPr>
                        <m:t>1,5</m:t>
                      </m:r>
                      <m:r>
                        <a:rPr lang="es-ES" b="0" i="1" smtClean="0">
                          <a:latin typeface="Cambria Math"/>
                        </a:rPr>
                        <m:t>)−</m:t>
                      </m:r>
                      <m:f>
                        <m:f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s-ES" b="0" i="1" smtClean="0">
                                  <a:latin typeface="Cambria Math"/>
                                </a:rPr>
                                <m:t>1,5</m:t>
                              </m:r>
                              <m:r>
                                <a:rPr lang="es-E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b="0" i="1" smtClean="0">
                              <a:latin typeface="Cambria Math"/>
                            </a:rPr>
                            <m:t>−2</m:t>
                          </m:r>
                        </m:num>
                        <m:den>
                          <m:r>
                            <a:rPr lang="es-ES" b="0" i="1" smtClean="0">
                              <a:latin typeface="Cambria Math"/>
                            </a:rPr>
                            <m:t>2(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1,5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>
          <p:sp>
            <p:nvSpPr>
              <p:cNvPr id="12" name="1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779" y="129138"/>
                <a:ext cx="2469266" cy="69730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12 CuadroTexto"/>
              <p:cNvSpPr txBox="1"/>
              <p:nvPr/>
            </p:nvSpPr>
            <p:spPr>
              <a:xfrm>
                <a:off x="4716016" y="935785"/>
                <a:ext cx="18667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𝑥</m:t>
                    </m:r>
                    <m:r>
                      <a:rPr lang="es-ES" b="0" i="1" smtClean="0">
                        <a:latin typeface="Cambria Math"/>
                      </a:rPr>
                      <m:t>= </m:t>
                    </m:r>
                  </m:oMath>
                </a14:m>
                <a:r>
                  <a:rPr lang="es-ES" dirty="0" smtClean="0"/>
                  <a:t>1,4166666</a:t>
                </a:r>
                <a:endParaRPr lang="es-ES" dirty="0"/>
              </a:p>
            </p:txBody>
          </p:sp>
        </mc:Choice>
        <mc:Fallback>
          <p:sp>
            <p:nvSpPr>
              <p:cNvPr id="13" name="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935785"/>
                <a:ext cx="1866793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1961" b="-2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14 CuadroTexto"/>
          <p:cNvSpPr txBox="1"/>
          <p:nvPr/>
        </p:nvSpPr>
        <p:spPr>
          <a:xfrm>
            <a:off x="1259632" y="609329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raíz es aproximadamente 1,416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3643030"/>
      </p:ext>
    </p:extLst>
  </p:cSld>
  <p:clrMapOvr>
    <a:masterClrMapping/>
  </p:clrMapOvr>
</p:sld>
</file>

<file path=ppt/theme/theme1.xml><?xml version="1.0" encoding="utf-8"?>
<a:theme xmlns:a="http://schemas.openxmlformats.org/drawingml/2006/main" name="Winter">
  <a:themeElements>
    <a:clrScheme name="Perspec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TC102455519[[fn=Invierno]]</Template>
  <TotalTime>271</TotalTime>
  <Words>868</Words>
  <Application>Microsoft Office PowerPoint</Application>
  <PresentationFormat>Presentación en pantalla (4:3)</PresentationFormat>
  <Paragraphs>85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Winter</vt:lpstr>
      <vt:lpstr>METODO DE NEWTON </vt:lpstr>
      <vt:lpstr>NOTA HISTORICA INTRODUCTORIA </vt:lpstr>
      <vt:lpstr>HERRAMIENTA A  UTILIZAR </vt:lpstr>
      <vt:lpstr>METODO DE NEWTON</vt:lpstr>
      <vt:lpstr>¿COMO FUNCIONA EL METODO NEWTON ?</vt:lpstr>
      <vt:lpstr>Presentación de PowerPoint</vt:lpstr>
      <vt:lpstr>METODO DE NEWTON PARA APROXIMAR LOS CEROS DE UNA FUNCION</vt:lpstr>
      <vt:lpstr>Ejemplo:</vt:lpstr>
      <vt:lpstr>Presentación de PowerPoint</vt:lpstr>
      <vt:lpstr>GRAPHMATICA</vt:lpstr>
      <vt:lpstr>BIBLIOGRAFIA.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 DE NEWTON</dc:title>
  <dc:creator>LIZETH</dc:creator>
  <cp:lastModifiedBy>LIZETH</cp:lastModifiedBy>
  <cp:revision>20</cp:revision>
  <dcterms:created xsi:type="dcterms:W3CDTF">2012-11-20T22:17:34Z</dcterms:created>
  <dcterms:modified xsi:type="dcterms:W3CDTF">2012-11-21T02:49:23Z</dcterms:modified>
</cp:coreProperties>
</file>